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223B5D-CE4C-4189-88CD-2C748E91CAF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41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49D111-F5C9-443B-96C4-AB4824398B1D}" type="slidenum">
              <a:rPr lang="de-DE"/>
              <a:pPr/>
              <a:t>1</a:t>
            </a:fld>
            <a:endParaRPr lang="de-DE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38BF6-FA17-44A6-8CEA-C46011E0214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6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79459-9984-481D-8CA1-80D4D8C4290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66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569B8-1B93-45D2-BCC9-C83FFDDDB0D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93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89846-79D2-4079-8435-36D64C8CF10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7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C77C1-34AB-4455-805D-9BF9CADF9FC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7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565DD-0306-4D0D-BAE5-5D87732411A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79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0D4FA-7AEB-4563-91D2-CDA22C73E61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04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9512-7F93-42CB-AA92-F38796A30EA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75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B28C1-A482-4F35-9768-600A3E2F3C6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36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C4C7B1-D166-4307-8FB9-A0645C4F3B1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246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13DE-518A-4CD1-93F0-813BC6AC24E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958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8A0233-5912-40E1-96A0-7758C8FBE9A6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1258888" y="981075"/>
            <a:ext cx="0" cy="2376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258888" y="3357563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1258888" y="378936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23850" y="188913"/>
            <a:ext cx="849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 b="1"/>
              <a:t>Grafische Herleitung einer Angebotsfunktion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19700" y="544512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211638" y="2636838"/>
            <a:ext cx="4248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2"/>
            </a:pPr>
            <a:r>
              <a:rPr lang="de-DE"/>
              <a:t>Wir zeichnen eine weitere Gerade </a:t>
            </a:r>
            <a:r>
              <a:rPr lang="de-DE">
                <a:solidFill>
                  <a:schemeClr val="accent2"/>
                </a:solidFill>
              </a:rPr>
              <a:t>p</a:t>
            </a:r>
            <a:r>
              <a:rPr lang="de-DE" baseline="-25000">
                <a:solidFill>
                  <a:schemeClr val="accent2"/>
                </a:solidFill>
              </a:rPr>
              <a:t>x1</a:t>
            </a:r>
            <a:r>
              <a:rPr lang="de-DE">
                <a:solidFill>
                  <a:schemeClr val="accent2"/>
                </a:solidFill>
              </a:rPr>
              <a:t>x</a:t>
            </a:r>
            <a:r>
              <a:rPr lang="de-DE"/>
              <a:t>, welche oberhalb von </a:t>
            </a:r>
            <a:r>
              <a:rPr lang="de-DE">
                <a:solidFill>
                  <a:srgbClr val="00FF00"/>
                </a:solidFill>
              </a:rPr>
              <a:t>p</a:t>
            </a:r>
            <a:r>
              <a:rPr lang="de-DE" baseline="-25000">
                <a:solidFill>
                  <a:srgbClr val="00FF00"/>
                </a:solidFill>
              </a:rPr>
              <a:t>xo</a:t>
            </a:r>
            <a:r>
              <a:rPr lang="de-DE">
                <a:solidFill>
                  <a:srgbClr val="00FF00"/>
                </a:solidFill>
              </a:rPr>
              <a:t>x</a:t>
            </a:r>
            <a:r>
              <a:rPr lang="de-DE"/>
              <a:t> verläuft. 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4211638" y="1196975"/>
            <a:ext cx="43561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de-DE"/>
              <a:t>Wir zeichnen </a:t>
            </a:r>
            <a:r>
              <a:rPr lang="de-DE">
                <a:solidFill>
                  <a:srgbClr val="FF0000"/>
                </a:solidFill>
              </a:rPr>
              <a:t>K(x)</a:t>
            </a:r>
            <a:r>
              <a:rPr lang="de-DE"/>
              <a:t> sowie eine Gerade </a:t>
            </a:r>
            <a:r>
              <a:rPr lang="de-DE">
                <a:solidFill>
                  <a:srgbClr val="00FF00"/>
                </a:solidFill>
              </a:rPr>
              <a:t>p</a:t>
            </a:r>
            <a:r>
              <a:rPr lang="de-DE" baseline="-25000">
                <a:solidFill>
                  <a:srgbClr val="00FF00"/>
                </a:solidFill>
              </a:rPr>
              <a:t>xo</a:t>
            </a:r>
            <a:r>
              <a:rPr lang="de-DE">
                <a:solidFill>
                  <a:srgbClr val="00FF00"/>
                </a:solidFill>
              </a:rPr>
              <a:t>x</a:t>
            </a:r>
            <a:r>
              <a:rPr lang="de-DE"/>
              <a:t>. Diese kommt aus dem Ursprung und tangiert </a:t>
            </a:r>
            <a:r>
              <a:rPr lang="de-DE">
                <a:solidFill>
                  <a:srgbClr val="FF0000"/>
                </a:solidFill>
              </a:rPr>
              <a:t>K(x)</a:t>
            </a:r>
            <a:r>
              <a:rPr lang="de-DE"/>
              <a:t> in einem Punkt. Wir tragen den gewinnmaximalen Wert x</a:t>
            </a:r>
            <a:r>
              <a:rPr lang="de-DE" baseline="-25000"/>
              <a:t>0</a:t>
            </a:r>
            <a:r>
              <a:rPr lang="de-DE"/>
              <a:t>* auf der x-Achse ab. </a:t>
            </a: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04006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4211638" y="3573463"/>
            <a:ext cx="417671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3"/>
            </a:pPr>
            <a:r>
              <a:rPr lang="de-DE"/>
              <a:t>Wir bestimmen durch Parallelver-schiebung den gewinnmaximalen Wert x</a:t>
            </a:r>
            <a:r>
              <a:rPr lang="de-DE" baseline="-25000"/>
              <a:t>1</a:t>
            </a:r>
            <a:r>
              <a:rPr lang="de-DE"/>
              <a:t>*.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4211638" y="3141663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539750" y="549275"/>
            <a:ext cx="158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rgbClr val="FF0066"/>
                </a:solidFill>
              </a:rPr>
              <a:t>K(x)</a:t>
            </a:r>
            <a:r>
              <a:rPr lang="de-DE"/>
              <a:t>, E(x)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1116013" y="34290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</a:t>
            </a:r>
            <a:endParaRPr lang="de-DE"/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2411413" y="33575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1258888" y="48688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7" name="Line 79"/>
          <p:cNvSpPr>
            <a:spLocks noChangeShapeType="1"/>
          </p:cNvSpPr>
          <p:nvPr/>
        </p:nvSpPr>
        <p:spPr bwMode="auto">
          <a:xfrm>
            <a:off x="2987675" y="33575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8" name="Line 80"/>
          <p:cNvSpPr>
            <a:spLocks noChangeShapeType="1"/>
          </p:cNvSpPr>
          <p:nvPr/>
        </p:nvSpPr>
        <p:spPr bwMode="auto">
          <a:xfrm flipH="1">
            <a:off x="1258888" y="4292600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1" name="Line 83"/>
          <p:cNvSpPr>
            <a:spLocks noChangeShapeType="1"/>
          </p:cNvSpPr>
          <p:nvPr/>
        </p:nvSpPr>
        <p:spPr bwMode="auto">
          <a:xfrm>
            <a:off x="1258888" y="5661025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4211638" y="5445125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2411413" y="981075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x0</a:t>
            </a:r>
            <a:r>
              <a:rPr lang="de-DE"/>
              <a:t>&lt;p</a:t>
            </a:r>
            <a:r>
              <a:rPr lang="de-DE" baseline="-25000"/>
              <a:t>x1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971550" y="5589588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900113" y="3141663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2195513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</a:t>
            </a: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2339975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</a:t>
            </a: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2771775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</a:t>
            </a: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2987675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</a:t>
            </a: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611188" y="46529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xo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611188" y="40767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x1</a:t>
            </a:r>
          </a:p>
        </p:txBody>
      </p:sp>
      <p:sp>
        <p:nvSpPr>
          <p:cNvPr id="2143" name="Line 95"/>
          <p:cNvSpPr>
            <a:spLocks noChangeShapeType="1"/>
          </p:cNvSpPr>
          <p:nvPr/>
        </p:nvSpPr>
        <p:spPr bwMode="auto">
          <a:xfrm flipV="1">
            <a:off x="2411413" y="3860800"/>
            <a:ext cx="1008062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3059113" y="4005263"/>
            <a:ext cx="1150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x=X</a:t>
            </a:r>
            <a:r>
              <a:rPr lang="de-DE" baseline="30000"/>
              <a:t>A</a:t>
            </a:r>
            <a:r>
              <a:rPr lang="de-DE"/>
              <a:t>(p</a:t>
            </a:r>
            <a:r>
              <a:rPr lang="de-DE" baseline="-25000"/>
              <a:t>x</a:t>
            </a:r>
            <a:r>
              <a:rPr lang="de-DE"/>
              <a:t>)</a:t>
            </a:r>
          </a:p>
        </p:txBody>
      </p:sp>
      <p:sp>
        <p:nvSpPr>
          <p:cNvPr id="2146" name="Line 98"/>
          <p:cNvSpPr>
            <a:spLocks noChangeShapeType="1"/>
          </p:cNvSpPr>
          <p:nvPr/>
        </p:nvSpPr>
        <p:spPr bwMode="auto">
          <a:xfrm flipV="1">
            <a:off x="2987675" y="2492375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48" name="Line 100"/>
          <p:cNvSpPr>
            <a:spLocks noChangeShapeType="1"/>
          </p:cNvSpPr>
          <p:nvPr/>
        </p:nvSpPr>
        <p:spPr bwMode="auto">
          <a:xfrm flipV="1">
            <a:off x="2411413" y="28527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1" name="Line 103"/>
          <p:cNvSpPr>
            <a:spLocks noChangeShapeType="1"/>
          </p:cNvSpPr>
          <p:nvPr/>
        </p:nvSpPr>
        <p:spPr bwMode="auto">
          <a:xfrm flipV="1">
            <a:off x="1258888" y="1196975"/>
            <a:ext cx="2592387" cy="216058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3" name="Arc 105"/>
          <p:cNvSpPr>
            <a:spLocks/>
          </p:cNvSpPr>
          <p:nvPr/>
        </p:nvSpPr>
        <p:spPr bwMode="auto">
          <a:xfrm rot="5400000">
            <a:off x="1516063" y="939800"/>
            <a:ext cx="1862138" cy="2376487"/>
          </a:xfrm>
          <a:custGeom>
            <a:avLst/>
            <a:gdLst>
              <a:gd name="G0" fmla="+- 1028 0 0"/>
              <a:gd name="G1" fmla="+- 21600 0 0"/>
              <a:gd name="G2" fmla="+- 21600 0 0"/>
              <a:gd name="T0" fmla="*/ 0 w 22628"/>
              <a:gd name="T1" fmla="*/ 24 h 21600"/>
              <a:gd name="T2" fmla="*/ 22628 w 22628"/>
              <a:gd name="T3" fmla="*/ 21600 h 21600"/>
              <a:gd name="T4" fmla="*/ 1028 w 2262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8" h="21600" fill="none" extrusionOk="0">
                <a:moveTo>
                  <a:pt x="0" y="24"/>
                </a:moveTo>
                <a:cubicBezTo>
                  <a:pt x="342" y="8"/>
                  <a:pt x="685" y="-1"/>
                  <a:pt x="1028" y="0"/>
                </a:cubicBezTo>
                <a:cubicBezTo>
                  <a:pt x="12957" y="0"/>
                  <a:pt x="22628" y="9670"/>
                  <a:pt x="22628" y="21600"/>
                </a:cubicBezTo>
              </a:path>
              <a:path w="22628" h="21600" stroke="0" extrusionOk="0">
                <a:moveTo>
                  <a:pt x="0" y="24"/>
                </a:moveTo>
                <a:cubicBezTo>
                  <a:pt x="342" y="8"/>
                  <a:pt x="685" y="-1"/>
                  <a:pt x="1028" y="0"/>
                </a:cubicBezTo>
                <a:cubicBezTo>
                  <a:pt x="12957" y="0"/>
                  <a:pt x="22628" y="9670"/>
                  <a:pt x="22628" y="21600"/>
                </a:cubicBezTo>
                <a:lnTo>
                  <a:pt x="1028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de-DE">
              <a:solidFill>
                <a:srgbClr val="FF0000"/>
              </a:solidFill>
            </a:endParaRPr>
          </a:p>
        </p:txBody>
      </p:sp>
      <p:sp>
        <p:nvSpPr>
          <p:cNvPr id="2154" name="Line 106"/>
          <p:cNvSpPr>
            <a:spLocks noChangeShapeType="1"/>
          </p:cNvSpPr>
          <p:nvPr/>
        </p:nvSpPr>
        <p:spPr bwMode="auto">
          <a:xfrm flipV="1">
            <a:off x="2051050" y="1557338"/>
            <a:ext cx="2089150" cy="172878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5" name="Line 107"/>
          <p:cNvSpPr>
            <a:spLocks noChangeShapeType="1"/>
          </p:cNvSpPr>
          <p:nvPr/>
        </p:nvSpPr>
        <p:spPr bwMode="auto">
          <a:xfrm flipV="1">
            <a:off x="1258888" y="2276475"/>
            <a:ext cx="2449512" cy="1081088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6" name="Text Box 108"/>
          <p:cNvSpPr txBox="1">
            <a:spLocks noChangeArrowheads="1"/>
          </p:cNvSpPr>
          <p:nvPr/>
        </p:nvSpPr>
        <p:spPr bwMode="auto">
          <a:xfrm>
            <a:off x="4211638" y="4437063"/>
            <a:ext cx="4176712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4"/>
            </a:pPr>
            <a:r>
              <a:rPr lang="de-DE"/>
              <a:t>Wir tragen die Wertepaare (p</a:t>
            </a:r>
            <a:r>
              <a:rPr lang="de-DE" baseline="-25000"/>
              <a:t>x0</a:t>
            </a:r>
            <a:r>
              <a:rPr lang="en-US"/>
              <a:t>|</a:t>
            </a: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*) und (p</a:t>
            </a:r>
            <a:r>
              <a:rPr lang="de-DE" baseline="-25000"/>
              <a:t>x1</a:t>
            </a:r>
            <a:r>
              <a:rPr lang="en-US"/>
              <a:t>|</a:t>
            </a: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*) in das untere Dia-gramm ein. Durch Verbinden der Punkte erhalten wir dann die Ange-botsfunktion x=X</a:t>
            </a:r>
            <a:r>
              <a:rPr lang="de-DE" baseline="30000"/>
              <a:t>A</a:t>
            </a:r>
            <a:r>
              <a:rPr lang="de-DE"/>
              <a:t>(p</a:t>
            </a:r>
            <a:r>
              <a:rPr lang="de-DE" baseline="-25000"/>
              <a:t>x</a:t>
            </a:r>
            <a:r>
              <a:rPr lang="de-DE"/>
              <a:t>).</a:t>
            </a:r>
          </a:p>
        </p:txBody>
      </p:sp>
      <p:sp>
        <p:nvSpPr>
          <p:cNvPr id="2157" name="Rectangle 109"/>
          <p:cNvSpPr>
            <a:spLocks noChangeArrowheads="1"/>
          </p:cNvSpPr>
          <p:nvPr/>
        </p:nvSpPr>
        <p:spPr bwMode="auto">
          <a:xfrm>
            <a:off x="3635375" y="2060575"/>
            <a:ext cx="585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>
                <a:solidFill>
                  <a:srgbClr val="00FF00"/>
                </a:solidFill>
              </a:rPr>
              <a:t>p</a:t>
            </a:r>
            <a:r>
              <a:rPr lang="de-DE" baseline="-25000">
                <a:solidFill>
                  <a:srgbClr val="00FF00"/>
                </a:solidFill>
              </a:rPr>
              <a:t>xo</a:t>
            </a:r>
            <a:r>
              <a:rPr lang="de-DE">
                <a:solidFill>
                  <a:srgbClr val="00FF00"/>
                </a:solidFill>
              </a:rPr>
              <a:t>x</a:t>
            </a:r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3851275" y="836613"/>
            <a:ext cx="585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>
                <a:solidFill>
                  <a:schemeClr val="accent2"/>
                </a:solidFill>
              </a:rPr>
              <a:t>p</a:t>
            </a:r>
            <a:r>
              <a:rPr lang="de-DE" baseline="-25000">
                <a:solidFill>
                  <a:schemeClr val="accent2"/>
                </a:solidFill>
              </a:rPr>
              <a:t>x1</a:t>
            </a:r>
            <a:r>
              <a:rPr lang="de-DE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3203575" y="836613"/>
            <a:ext cx="60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K(x)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6" grpId="0"/>
      <p:bldP spid="2107" grpId="0"/>
      <p:bldP spid="2113" grpId="0"/>
      <p:bldP spid="2124" grpId="0" animBg="1"/>
      <p:bldP spid="2126" grpId="0" animBg="1"/>
      <p:bldP spid="2127" grpId="0" animBg="1"/>
      <p:bldP spid="2128" grpId="0" animBg="1"/>
      <p:bldP spid="2134" grpId="0"/>
      <p:bldP spid="2137" grpId="0"/>
      <p:bldP spid="2138" grpId="0"/>
      <p:bldP spid="2139" grpId="0"/>
      <p:bldP spid="2140" grpId="0"/>
      <p:bldP spid="2141" grpId="0"/>
      <p:bldP spid="2142" grpId="0"/>
      <p:bldP spid="2143" grpId="0" animBg="1"/>
      <p:bldP spid="2144" grpId="0"/>
      <p:bldP spid="2146" grpId="0" animBg="1"/>
      <p:bldP spid="2148" grpId="0" animBg="1"/>
      <p:bldP spid="2151" grpId="0" animBg="1"/>
      <p:bldP spid="2153" grpId="0" animBg="1"/>
      <p:bldP spid="2154" grpId="0" animBg="1"/>
      <p:bldP spid="2155" grpId="0" animBg="1"/>
      <p:bldP spid="2156" grpId="0"/>
      <p:bldP spid="2157" grpId="0"/>
      <p:bldP spid="2158" grpId="0"/>
      <p:bldP spid="2159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Bildschirmpräsentation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Herleitung einer Nachfragefunktion</dc:title>
  <dc:creator>Dr. rer. pol. Jens Siebel</dc:creator>
  <cp:lastModifiedBy>Dr. Jens Siebel</cp:lastModifiedBy>
  <cp:revision>72</cp:revision>
  <dcterms:created xsi:type="dcterms:W3CDTF">2004-02-08T17:56:23Z</dcterms:created>
  <dcterms:modified xsi:type="dcterms:W3CDTF">2012-03-12T10:29:06Z</dcterms:modified>
</cp:coreProperties>
</file>